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304" r:id="rId4"/>
    <p:sldId id="306" r:id="rId5"/>
    <p:sldId id="296" r:id="rId6"/>
    <p:sldId id="305" r:id="rId7"/>
    <p:sldId id="303" r:id="rId8"/>
    <p:sldId id="309" r:id="rId9"/>
    <p:sldId id="308" r:id="rId10"/>
    <p:sldId id="307" r:id="rId11"/>
    <p:sldId id="302" r:id="rId12"/>
    <p:sldId id="301" r:id="rId13"/>
    <p:sldId id="300" r:id="rId14"/>
    <p:sldId id="299" r:id="rId15"/>
    <p:sldId id="311" r:id="rId16"/>
    <p:sldId id="310" r:id="rId17"/>
    <p:sldId id="298" r:id="rId18"/>
    <p:sldId id="312" r:id="rId19"/>
    <p:sldId id="313" r:id="rId20"/>
    <p:sldId id="297" r:id="rId21"/>
    <p:sldId id="314" r:id="rId22"/>
    <p:sldId id="259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66FF"/>
    <a:srgbClr val="16A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3078" autoAdjust="0"/>
  </p:normalViewPr>
  <p:slideViewPr>
    <p:cSldViewPr>
      <p:cViewPr varScale="1">
        <p:scale>
          <a:sx n="134" d="100"/>
          <a:sy n="134" d="100"/>
        </p:scale>
        <p:origin x="-276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31656-3FA7-435B-93ED-105595AEF80E}" type="datetimeFigureOut">
              <a:rPr lang="zh-CN" altLang="en-US" smtClean="0"/>
              <a:t>2014/12/18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3B2DD-8641-4B61-91D2-C470757F2D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07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83568" y="267494"/>
            <a:ext cx="232377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输入主题词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7164288" y="2211710"/>
            <a:ext cx="138767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pPr lvl="0"/>
            <a:r>
              <a:rPr lang="zh-CN" altLang="en-US" dirty="0" smtClean="0"/>
              <a:t>文章题材</a:t>
            </a:r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5004048" y="2787774"/>
            <a:ext cx="3619922" cy="64807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此处输入课文标题</a:t>
            </a:r>
            <a:endParaRPr lang="zh-CN" altLang="en-US" dirty="0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588224" y="3651870"/>
            <a:ext cx="201622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pPr lvl="0"/>
            <a:r>
              <a:rPr lang="zh-CN" altLang="en-US" dirty="0" smtClean="0"/>
              <a:t>课文作者</a:t>
            </a:r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4" hasCustomPrompt="1"/>
          </p:nvPr>
        </p:nvSpPr>
        <p:spPr>
          <a:xfrm>
            <a:off x="611188" y="987425"/>
            <a:ext cx="3960812" cy="3097213"/>
          </a:xfrm>
          <a:prstGeom prst="roundRect">
            <a:avLst>
              <a:gd name="adj" fmla="val 2999"/>
            </a:avLst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</p:spPr>
        <p:txBody>
          <a:bodyPr/>
          <a:lstStyle>
            <a:lvl1pPr>
              <a:defRPr sz="2000"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插入主题意境图片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130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E507FB6-E8CE-499E-8E5D-E5283927F0DF}" type="datetimeFigureOut">
              <a:rPr lang="zh-CN" altLang="en-US" smtClean="0"/>
              <a:pPr/>
              <a:t>2014/12/18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557047D-459B-40ED-BF66-E3D2CF823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5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E507FB6-E8CE-499E-8E5D-E5283927F0DF}" type="datetimeFigureOut">
              <a:rPr lang="zh-CN" altLang="en-US" smtClean="0"/>
              <a:pPr/>
              <a:t>2014/12/18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557047D-459B-40ED-BF66-E3D2CF823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3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90795" y="123478"/>
            <a:ext cx="172819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页面标题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27534"/>
            <a:ext cx="9144000" cy="767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83568" y="627534"/>
            <a:ext cx="1800200" cy="767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732240" y="267494"/>
            <a:ext cx="1728192" cy="360040"/>
          </a:xfrm>
          <a:prstGeom prst="round2DiagRect">
            <a:avLst>
              <a:gd name="adj1" fmla="val 42945"/>
              <a:gd name="adj2" fmla="val 0"/>
            </a:avLst>
          </a:prstGeom>
          <a:solidFill>
            <a:srgbClr val="FFC000"/>
          </a:solidFill>
        </p:spPr>
        <p:txBody>
          <a:bodyPr anchor="b"/>
          <a:lstStyle>
            <a:lvl1pPr marL="0" indent="0" algn="r">
              <a:buNone/>
              <a:defRPr sz="1800" b="0">
                <a:solidFill>
                  <a:schemeClr val="bg1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3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90795" y="123478"/>
            <a:ext cx="172819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页面标题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7161" y="627534"/>
            <a:ext cx="5858371" cy="767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83568" y="627534"/>
            <a:ext cx="1800200" cy="767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4076411" y="242093"/>
            <a:ext cx="1728192" cy="360040"/>
          </a:xfrm>
          <a:prstGeom prst="round2DiagRect">
            <a:avLst>
              <a:gd name="adj1" fmla="val 21781"/>
              <a:gd name="adj2" fmla="val 0"/>
            </a:avLst>
          </a:prstGeom>
          <a:solidFill>
            <a:srgbClr val="FFC000"/>
          </a:solidFill>
        </p:spPr>
        <p:txBody>
          <a:bodyPr anchor="b"/>
          <a:lstStyle>
            <a:lvl1pPr marL="0" indent="0" algn="r">
              <a:buNone/>
              <a:defRPr sz="1800" b="0">
                <a:solidFill>
                  <a:schemeClr val="bg1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  <p:sp>
        <p:nvSpPr>
          <p:cNvPr id="11" name="圆角矩形 10"/>
          <p:cNvSpPr/>
          <p:nvPr userDrawn="1"/>
        </p:nvSpPr>
        <p:spPr>
          <a:xfrm>
            <a:off x="5884334" y="339502"/>
            <a:ext cx="3153056" cy="4219763"/>
          </a:xfrm>
          <a:prstGeom prst="roundRect">
            <a:avLst>
              <a:gd name="adj" fmla="val 37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593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3081453" y="1491630"/>
            <a:ext cx="2664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4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327920" y="242773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欢迎您继续在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91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淘课网学习下一节或其他内容，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91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淘课网为你奉献完美的微课大餐！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759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E507FB6-E8CE-499E-8E5D-E5283927F0DF}" type="datetimeFigureOut">
              <a:rPr lang="zh-CN" altLang="en-US" smtClean="0"/>
              <a:pPr/>
              <a:t>2014/12/18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557047D-459B-40ED-BF66-E3D2CF823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62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E507FB6-E8CE-499E-8E5D-E5283927F0DF}" type="datetimeFigureOut">
              <a:rPr lang="zh-CN" altLang="en-US" smtClean="0"/>
              <a:pPr/>
              <a:t>2014/12/18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557047D-459B-40ED-BF66-E3D2CF823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51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E507FB6-E8CE-499E-8E5D-E5283927F0DF}" type="datetimeFigureOut">
              <a:rPr lang="zh-CN" altLang="en-US" smtClean="0"/>
              <a:pPr/>
              <a:t>2014/12/18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557047D-459B-40ED-BF66-E3D2CF823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74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E507FB6-E8CE-499E-8E5D-E5283927F0DF}" type="datetimeFigureOut">
              <a:rPr lang="zh-CN" altLang="en-US" smtClean="0"/>
              <a:pPr/>
              <a:t>2014/12/18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557047D-459B-40ED-BF66-E3D2CF823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69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E507FB6-E8CE-499E-8E5D-E5283927F0DF}" type="datetimeFigureOut">
              <a:rPr lang="zh-CN" altLang="en-US" smtClean="0"/>
              <a:pPr/>
              <a:t>2014/12/18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557047D-459B-40ED-BF66-E3D2CF823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1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4799304"/>
            <a:ext cx="9144000" cy="767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" name="Picture 2" descr="D:\TDDOWNLOAD\My Documents\Downloads\QQ2012JayXon\Users\907868260\FileRecv\91淘课logo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92764" y="4574229"/>
            <a:ext cx="985276" cy="494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294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6372200" y="1815666"/>
            <a:ext cx="2781382" cy="648072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0070C0"/>
                </a:solidFill>
              </a:rPr>
              <a:t>作为生物的社会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6732240" y="3075806"/>
            <a:ext cx="2088232" cy="36004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刘易斯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托马斯</a:t>
            </a:r>
            <a:endParaRPr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44208" cy="480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1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28600" y="771550"/>
            <a:ext cx="80158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+mn-ea"/>
              </a:rPr>
              <a:t>阅读</a:t>
            </a:r>
            <a:r>
              <a:rPr lang="en-US" altLang="zh-CN" sz="2400" b="1" dirty="0" smtClean="0">
                <a:solidFill>
                  <a:srgbClr val="FF3300"/>
                </a:solidFill>
                <a:latin typeface="+mn-ea"/>
              </a:rPr>
              <a:t>5-10</a:t>
            </a:r>
            <a:r>
              <a:rPr lang="zh-CN" altLang="en-US" sz="2400" b="1" dirty="0">
                <a:solidFill>
                  <a:srgbClr val="FF3300"/>
                </a:solidFill>
                <a:latin typeface="+mn-ea"/>
              </a:rPr>
              <a:t>自然段，回答：作者在这几段中论述了什么？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04664" y="2519065"/>
            <a:ext cx="1143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+mn-ea"/>
              </a:rPr>
              <a:t>蚂蚁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87723" y="1971973"/>
            <a:ext cx="2016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+mn-ea"/>
              </a:rPr>
              <a:t>搬运食物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02842" y="3438389"/>
            <a:ext cx="15411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+mn-ea"/>
              </a:rPr>
              <a:t>建造蚁穴：</a:t>
            </a:r>
          </a:p>
        </p:txBody>
      </p:sp>
      <p:sp>
        <p:nvSpPr>
          <p:cNvPr id="6" name="AutoShape 6"/>
          <p:cNvSpPr>
            <a:spLocks/>
          </p:cNvSpPr>
          <p:nvPr/>
        </p:nvSpPr>
        <p:spPr bwMode="auto">
          <a:xfrm>
            <a:off x="2700338" y="1592263"/>
            <a:ext cx="144462" cy="1225550"/>
          </a:xfrm>
          <a:prstGeom prst="leftBrace">
            <a:avLst>
              <a:gd name="adj1" fmla="val 7069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+mn-ea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880354" y="1347614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+mn-ea"/>
              </a:rPr>
              <a:t>单个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876870" y="1908322"/>
            <a:ext cx="865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+mn-ea"/>
              </a:rPr>
              <a:t>几只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880354" y="2496423"/>
            <a:ext cx="1081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+mn-ea"/>
              </a:rPr>
              <a:t>数千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284663" y="1497665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讽刺、轻蔑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284663" y="2061865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有点意思 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284663" y="2578176"/>
            <a:ext cx="1655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智慧活动 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2483768" y="3075806"/>
            <a:ext cx="41044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hlink"/>
                </a:solidFill>
                <a:latin typeface="+mn-ea"/>
              </a:rPr>
              <a:t>所有成员立刻都着魔般搜寻起正合规格的细枝。好象从电话里接到了新的命令。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899592" y="4299942"/>
            <a:ext cx="48244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+mn-ea"/>
              </a:rPr>
              <a:t>结论：群体变大时，智慧出现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7028860" y="3438390"/>
            <a:ext cx="14315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有条不紊</a:t>
            </a:r>
          </a:p>
        </p:txBody>
      </p:sp>
    </p:spTree>
    <p:extLst>
      <p:ext uri="{BB962C8B-B14F-4D97-AF65-F5344CB8AC3E}">
        <p14:creationId xmlns:p14="http://schemas.microsoft.com/office/powerpoint/2010/main" val="180168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42652" y="1096448"/>
            <a:ext cx="21577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白蚁：建筑</a:t>
            </a:r>
          </a:p>
        </p:txBody>
      </p:sp>
      <p:sp>
        <p:nvSpPr>
          <p:cNvPr id="3" name="AutoShape 3"/>
          <p:cNvSpPr>
            <a:spLocks/>
          </p:cNvSpPr>
          <p:nvPr/>
        </p:nvSpPr>
        <p:spPr bwMode="auto">
          <a:xfrm>
            <a:off x="2592065" y="777081"/>
            <a:ext cx="216694" cy="1008063"/>
          </a:xfrm>
          <a:prstGeom prst="leftBrace">
            <a:avLst>
              <a:gd name="adj1" fmla="val 1938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988692" y="717550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hlink"/>
                </a:solidFill>
              </a:rPr>
              <a:t>仅两三只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988194" y="1329513"/>
            <a:ext cx="165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hlink"/>
                </a:solidFill>
              </a:rPr>
              <a:t>数量增多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969394" y="717550"/>
            <a:ext cx="165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</a:rPr>
              <a:t>并无结果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788420" y="1327280"/>
            <a:ext cx="3455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</a:rPr>
              <a:t>建筑完工（井然有序）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28642" y="1910034"/>
            <a:ext cx="71294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</a:rPr>
              <a:t>结论：群体变大时，其智慧也随之增强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1017" y="2747065"/>
            <a:ext cx="133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蜜蜂：</a:t>
            </a:r>
          </a:p>
        </p:txBody>
      </p:sp>
      <p:sp>
        <p:nvSpPr>
          <p:cNvPr id="10" name="AutoShape 10"/>
          <p:cNvSpPr>
            <a:spLocks/>
          </p:cNvSpPr>
          <p:nvPr/>
        </p:nvSpPr>
        <p:spPr bwMode="auto">
          <a:xfrm>
            <a:off x="1706083" y="2510378"/>
            <a:ext cx="287337" cy="935038"/>
          </a:xfrm>
          <a:prstGeom prst="leftBrace">
            <a:avLst>
              <a:gd name="adj1" fmla="val 2711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103909" y="2371699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hlink"/>
                </a:solidFill>
              </a:rPr>
              <a:t>单个采蜜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196032" y="3058198"/>
            <a:ext cx="131757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hlink"/>
                </a:solidFill>
              </a:rPr>
              <a:t>分群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911526" y="2371699"/>
            <a:ext cx="172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</a:rPr>
              <a:t>系于集体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3924026" y="3058198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</a:rPr>
              <a:t>整齐划一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00749" y="3651870"/>
            <a:ext cx="4875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其他生物：</a:t>
            </a:r>
            <a:r>
              <a:rPr lang="zh-CN" altLang="en-US" sz="2400" b="1" dirty="0">
                <a:solidFill>
                  <a:schemeClr val="hlink"/>
                </a:solidFill>
              </a:rPr>
              <a:t>黏菌，鲱鱼，飞鸟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539552" y="4227934"/>
            <a:ext cx="71831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</a:rPr>
              <a:t>结论：同样是相互依存、互相联系、同步活动的</a:t>
            </a:r>
          </a:p>
        </p:txBody>
      </p:sp>
    </p:spTree>
    <p:extLst>
      <p:ext uri="{BB962C8B-B14F-4D97-AF65-F5344CB8AC3E}">
        <p14:creationId xmlns:p14="http://schemas.microsoft.com/office/powerpoint/2010/main" val="198468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4" grpId="1"/>
      <p:bldP spid="5" grpId="0"/>
      <p:bldP spid="5" grpId="1"/>
      <p:bldP spid="6" grpId="0"/>
      <p:bldP spid="7" grpId="0"/>
      <p:bldP spid="8" grpId="0"/>
      <p:bldP spid="9" grpId="0"/>
      <p:bldP spid="10" grpId="0" animBg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45504" y="771550"/>
            <a:ext cx="8618984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b="1" dirty="0"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接着</a:t>
            </a:r>
            <a:r>
              <a:rPr lang="zh-CN" altLang="en-US" sz="2400" b="1" dirty="0">
                <a:latin typeface="+mn-ea"/>
              </a:rPr>
              <a:t>，作者又进一步指出，很多生物“似乎都过着两种生活”。作为一个个独立的个体，我们看不出它们“有什么思想”；但是随着群体的增大，智慧逐渐增强，具有高度的组织性和协调性，俨然成了一个庞大的活物，而个体则更像是这个“庞大动物体中细胞样的成分”。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蚂蚁</a:t>
            </a:r>
            <a:r>
              <a:rPr lang="zh-CN" altLang="en-US" sz="2400" b="1" dirty="0">
                <a:latin typeface="+mn-ea"/>
              </a:rPr>
              <a:t>搬运食物、建造蚁丘是这样，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蜜蜂</a:t>
            </a:r>
            <a:r>
              <a:rPr lang="zh-CN" altLang="en-US" sz="2400" b="1" dirty="0">
                <a:latin typeface="+mn-ea"/>
              </a:rPr>
              <a:t>寻找花蜜、营造蜂房也是这样。不惟昆虫如此，小到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黏菌</a:t>
            </a:r>
            <a:r>
              <a:rPr lang="zh-CN" altLang="en-US" sz="2400" b="1" dirty="0">
                <a:latin typeface="+mn-ea"/>
              </a:rPr>
              <a:t>，大到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鱼群、飞鸟</a:t>
            </a:r>
            <a:r>
              <a:rPr lang="zh-CN" altLang="en-US" sz="2400" b="1" dirty="0">
                <a:latin typeface="+mn-ea"/>
              </a:rPr>
              <a:t>，都表现出这种集体的智慧。它们作为个体是微不足道的，但凝结成为一个整体，“组成巨大的生物”，就显示出非凡的力量。 </a:t>
            </a:r>
          </a:p>
        </p:txBody>
      </p:sp>
    </p:spTree>
    <p:extLst>
      <p:ext uri="{BB962C8B-B14F-4D97-AF65-F5344CB8AC3E}">
        <p14:creationId xmlns:p14="http://schemas.microsoft.com/office/powerpoint/2010/main" val="73498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04800" y="771550"/>
            <a:ext cx="62834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阅读课文第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11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自然段：赏析以下几段话。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04800" y="1221596"/>
            <a:ext cx="853281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+mn-ea"/>
              </a:rPr>
              <a:t>虽然我们无论如何也是所有群居性动物中最具社会性的</a:t>
            </a:r>
            <a:r>
              <a:rPr lang="en-US" altLang="zh-CN" sz="2400" b="1" dirty="0">
                <a:latin typeface="+mn-ea"/>
              </a:rPr>
              <a:t>——</a:t>
            </a:r>
            <a:r>
              <a:rPr lang="zh-CN" altLang="en-US" sz="2400" b="1" dirty="0">
                <a:latin typeface="+mn-ea"/>
              </a:rPr>
              <a:t>比蜜蜂更互相依赖，联系更密切，行为上更不可分，我们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却</a:t>
            </a:r>
            <a:r>
              <a:rPr lang="zh-CN" altLang="en-US" sz="2400" b="1" dirty="0">
                <a:latin typeface="+mn-ea"/>
              </a:rPr>
              <a:t>并不经常感到我们的联合智慧。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+mn-ea"/>
              </a:rPr>
              <a:t>我们能够得到整个生物圈中所有的信息，那是以太阳光子流作为基本单位来到我们这儿的。当我们知道这些东西是怎样克服了随机性而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重新安排</a:t>
            </a:r>
            <a:r>
              <a:rPr lang="zh-CN" altLang="en-US" sz="2400" b="1" dirty="0">
                <a:latin typeface="+mn-ea"/>
              </a:rPr>
              <a:t>成各种东西，比如，弹器、量子力学、后期四重唱，我们或许对于如何前进会有个更清楚的概念。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72616" y="4126309"/>
            <a:ext cx="80158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结论：人类之间的团结性和协作性比不上其他生物世界</a:t>
            </a:r>
          </a:p>
        </p:txBody>
      </p:sp>
    </p:spTree>
    <p:extLst>
      <p:ext uri="{BB962C8B-B14F-4D97-AF65-F5344CB8AC3E}">
        <p14:creationId xmlns:p14="http://schemas.microsoft.com/office/powerpoint/2010/main" val="163016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1000" y="884523"/>
            <a:ext cx="8583488" cy="3631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800" b="1" dirty="0">
                <a:latin typeface="+mn-ea"/>
              </a:rPr>
              <a:t>   </a:t>
            </a:r>
            <a:r>
              <a:rPr lang="en-US" altLang="zh-CN" sz="2800" b="1" dirty="0" smtClean="0">
                <a:latin typeface="+mn-ea"/>
              </a:rPr>
              <a:t> </a:t>
            </a:r>
            <a:r>
              <a:rPr lang="zh-CN" altLang="en-US" sz="2800" b="1" dirty="0" smtClean="0">
                <a:latin typeface="+mn-ea"/>
              </a:rPr>
              <a:t>需要</a:t>
            </a:r>
            <a:r>
              <a:rPr lang="zh-CN" altLang="en-US" sz="2800" b="1" dirty="0">
                <a:latin typeface="+mn-ea"/>
              </a:rPr>
              <a:t>注意的是，作者对生物行为的反思，其目的不是为了证明其他生物比人类更高明，而是为了检讨人类盲目乐观自大的情结。在漫长的生物发展史上，人类是姗姗来迟的一个物种。人类虽然最终脱颖而出，主宰了这个世界，但人类的行为方式还具有和其他社会性生物相类似的特点，还需要联合，需要团结，才能源源不断地产生智慧，克服自身发展面临的种种困境，推动社会进步。 </a:t>
            </a:r>
          </a:p>
        </p:txBody>
      </p:sp>
    </p:spTree>
    <p:extLst>
      <p:ext uri="{BB962C8B-B14F-4D97-AF65-F5344CB8AC3E}">
        <p14:creationId xmlns:p14="http://schemas.microsoft.com/office/powerpoint/2010/main" val="15111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95536" y="843558"/>
            <a:ext cx="5770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</a:rPr>
              <a:t>阅读课文最后几段：赏析以下几句。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89816" y="1419622"/>
            <a:ext cx="835864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hlink"/>
                </a:solidFill>
              </a:rPr>
              <a:t>发明一种机制，把科学研究工作中获得的</a:t>
            </a:r>
            <a:r>
              <a:rPr lang="zh-CN" altLang="en-US" sz="2400" b="1" dirty="0">
                <a:solidFill>
                  <a:srgbClr val="0000FF"/>
                </a:solidFill>
              </a:rPr>
              <a:t>片断</a:t>
            </a:r>
            <a:r>
              <a:rPr lang="zh-CN" altLang="en-US" sz="2400" b="1" dirty="0">
                <a:solidFill>
                  <a:schemeClr val="hlink"/>
                </a:solidFill>
              </a:rPr>
              <a:t>的知识系统地公布于世，一定算得上现代科学史上的关键性事件”。</a:t>
            </a:r>
            <a:br>
              <a:rPr lang="zh-CN" altLang="en-US" sz="2400" b="1" dirty="0">
                <a:solidFill>
                  <a:schemeClr val="hlink"/>
                </a:solidFill>
              </a:rPr>
            </a:br>
            <a:endParaRPr lang="zh-CN" altLang="en-US" sz="2400" b="1" dirty="0">
              <a:solidFill>
                <a:schemeClr val="hlink"/>
              </a:solidFill>
            </a:endParaRPr>
          </a:p>
          <a:p>
            <a:r>
              <a:rPr lang="zh-CN" altLang="en-US" sz="2400" b="1" dirty="0">
                <a:solidFill>
                  <a:schemeClr val="hlink"/>
                </a:solidFill>
              </a:rPr>
              <a:t>后来，或迟或早，在工作行将完成时，我们</a:t>
            </a:r>
            <a:r>
              <a:rPr lang="zh-CN" altLang="en-US" sz="2400" b="1" dirty="0">
                <a:solidFill>
                  <a:srgbClr val="0000FF"/>
                </a:solidFill>
              </a:rPr>
              <a:t>总要</a:t>
            </a:r>
            <a:r>
              <a:rPr lang="zh-CN" altLang="en-US" sz="2400" b="1" dirty="0">
                <a:solidFill>
                  <a:schemeClr val="hlink"/>
                </a:solidFill>
              </a:rPr>
              <a:t>一边探索，一边互相呼唤，交流信息，发表文章，给编辑写信，提交论文，一有发现就大叫起来</a:t>
            </a:r>
            <a:r>
              <a:rPr lang="zh-CN" altLang="en-US" sz="2400" b="1" dirty="0" smtClean="0">
                <a:solidFill>
                  <a:schemeClr val="hlink"/>
                </a:solidFill>
              </a:rPr>
              <a:t>。</a:t>
            </a:r>
            <a:endParaRPr lang="en-US" altLang="zh-CN" sz="2400" b="1" dirty="0">
              <a:solidFill>
                <a:schemeClr val="hlink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67544" y="3867894"/>
            <a:ext cx="8352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</a:rPr>
              <a:t>结论：强调集体的力量及人与人之间需要的交流、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合作。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1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2272" y="929661"/>
            <a:ext cx="8458200" cy="344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800" b="1" dirty="0">
                <a:latin typeface="+mn-ea"/>
              </a:rPr>
              <a:t>    </a:t>
            </a:r>
            <a:r>
              <a:rPr lang="zh-CN" altLang="en-US" sz="2800" b="1" dirty="0" smtClean="0">
                <a:latin typeface="+mn-ea"/>
              </a:rPr>
              <a:t>文章</a:t>
            </a:r>
            <a:r>
              <a:rPr lang="zh-CN" altLang="en-US" sz="2800" b="1" dirty="0">
                <a:latin typeface="+mn-ea"/>
              </a:rPr>
              <a:t>结尾，作者以科研为例，援引权威人士的观点，再次强调个体的智慧与群体的智慧，就像一个锯齿与整条大锯的关系，个人的孤独静默也许有助于一些发明创造，但这些发明创造必须融人到群体的智慧中才能发挥作用，才有意义。所以，我们要像昆虫那样，发扬光大“一有发现就大叫起来”的古老传统，经常接通我们与社会组织这个庞大网络的电路。 </a:t>
            </a:r>
          </a:p>
        </p:txBody>
      </p:sp>
    </p:spTree>
    <p:extLst>
      <p:ext uri="{BB962C8B-B14F-4D97-AF65-F5344CB8AC3E}">
        <p14:creationId xmlns:p14="http://schemas.microsoft.com/office/powerpoint/2010/main" val="326774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3568" y="107107"/>
            <a:ext cx="1800200" cy="5115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dirty="0" smtClean="0">
                <a:solidFill>
                  <a:srgbClr val="FF0000"/>
                </a:solidFill>
                <a:ea typeface="黑体" pitchFamily="2" charset="-122"/>
              </a:rPr>
              <a:t>归纳小结</a:t>
            </a:r>
            <a:endParaRPr lang="zh-CN" altLang="en-US" sz="2800" dirty="0">
              <a:solidFill>
                <a:srgbClr val="FF0000"/>
              </a:solidFill>
              <a:ea typeface="黑体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55576" y="669925"/>
            <a:ext cx="40527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 dirty="0">
                <a:latin typeface="+mn-ea"/>
              </a:rPr>
              <a:t>本文采用了哪些论证方法？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016" y="987574"/>
            <a:ext cx="9036496" cy="389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b="1" dirty="0"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这</a:t>
            </a:r>
            <a:r>
              <a:rPr lang="zh-CN" altLang="en-US" sz="2400" b="1" dirty="0">
                <a:latin typeface="+mn-ea"/>
              </a:rPr>
              <a:t>篇科普文章具有散文化的倾向，可以看做是一篇科学随笔。本文虽然不算严格意义上的论文，没有罗列森严的论点论据，但还是具有独特的论证方法的。首先，作者始终是在与人类行为的对比中谈论生物的社会行为，始终认为人类行为与生物的社会行为有着共同性；其次，作者在论述中，无论是对人还是对其他生物，多从个体与群体两个方面做比较分析，肯定群体的智慧，强调社会化的重要性；再次，对生物的社会行为的描述，有详有略，先详后略，以详带略（详昆虫类，略菌类、鱼类、鸟类），这样既抓住了典型事例细致剖析，又丰富了例证，也体现了由现象层面到理论探讨逐步深化的过程。 </a:t>
            </a:r>
          </a:p>
        </p:txBody>
      </p:sp>
    </p:spTree>
    <p:extLst>
      <p:ext uri="{BB962C8B-B14F-4D97-AF65-F5344CB8AC3E}">
        <p14:creationId xmlns:p14="http://schemas.microsoft.com/office/powerpoint/2010/main" val="217999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0040" y="843558"/>
            <a:ext cx="853244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+mn-ea"/>
              </a:rPr>
              <a:t>语言特点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CC"/>
                </a:solidFill>
                <a:latin typeface="+mn-ea"/>
              </a:rPr>
              <a:t>1.</a:t>
            </a:r>
            <a:r>
              <a:rPr lang="zh-CN" altLang="en-US" sz="2800" b="1" dirty="0">
                <a:solidFill>
                  <a:srgbClr val="0000CC"/>
                </a:solidFill>
                <a:latin typeface="+mn-ea"/>
              </a:rPr>
              <a:t>它们倒更像一些制作精巧、却魔魔道道的小机器。</a:t>
            </a:r>
          </a:p>
          <a:p>
            <a:endParaRPr lang="en-US" altLang="zh-CN" sz="2800" b="1" dirty="0">
              <a:solidFill>
                <a:srgbClr val="003300"/>
              </a:solidFill>
              <a:latin typeface="+mn-ea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95536" y="2355726"/>
            <a:ext cx="8496944" cy="156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这些句子含蓄地揭示了昆虫天然构造的精巧，对昆虫的一些不可思议的甚至有些神奇的功能形容为“魔魔道道”，对昆虫的喜爱之情，不难品出。</a:t>
            </a:r>
          </a:p>
        </p:txBody>
      </p:sp>
    </p:spTree>
    <p:extLst>
      <p:ext uri="{BB962C8B-B14F-4D97-AF65-F5344CB8AC3E}">
        <p14:creationId xmlns:p14="http://schemas.microsoft.com/office/powerpoint/2010/main" val="338391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915566"/>
            <a:ext cx="8352928" cy="350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800" b="1" dirty="0">
                <a:latin typeface="+mn-ea"/>
              </a:rPr>
              <a:t>2.</a:t>
            </a:r>
            <a:r>
              <a:rPr lang="zh-CN" altLang="en-US" sz="2800" b="1" dirty="0">
                <a:latin typeface="+mn-ea"/>
              </a:rPr>
              <a:t>蚂蚁的确太像人了，这真够让人为难</a:t>
            </a:r>
            <a:r>
              <a:rPr lang="zh-CN" altLang="en-US" sz="2800" b="1" dirty="0" smtClean="0">
                <a:latin typeface="+mn-ea"/>
              </a:rPr>
              <a:t>。</a:t>
            </a:r>
            <a:endParaRPr lang="zh-CN" altLang="en-US" sz="2800" b="1" dirty="0">
              <a:latin typeface="+mn-ea"/>
            </a:endParaRPr>
          </a:p>
          <a:p>
            <a:pPr>
              <a:lnSpc>
                <a:spcPts val="38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蚂蚁与人相比，显得如此“微不足道”，“小”“大”之差如此强烈，但人却为蚂蚁伤透脑筋，但蚂蚁并未明显危害人类，这种“为难”是人的自大狂妄的心态所使然。本句通过“小”与“大”的对比，造成强烈的艺术反差，让人们在会心的微笑中明晓作者的用意。</a:t>
            </a:r>
          </a:p>
        </p:txBody>
      </p:sp>
    </p:spTree>
    <p:extLst>
      <p:ext uri="{BB962C8B-B14F-4D97-AF65-F5344CB8AC3E}">
        <p14:creationId xmlns:p14="http://schemas.microsoft.com/office/powerpoint/2010/main" val="379248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83568" y="107107"/>
            <a:ext cx="1800200" cy="5115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dirty="0" smtClean="0">
                <a:solidFill>
                  <a:srgbClr val="FF0000"/>
                </a:solidFill>
                <a:ea typeface="黑体" pitchFamily="2" charset="-122"/>
              </a:rPr>
              <a:t>作者简介</a:t>
            </a:r>
            <a:endParaRPr lang="zh-CN" altLang="en-US" sz="2800" dirty="0">
              <a:solidFill>
                <a:srgbClr val="FF0000"/>
              </a:solidFill>
              <a:ea typeface="黑体" pitchFamily="2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95536" y="699542"/>
            <a:ext cx="842493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+mn-ea"/>
              </a:rPr>
              <a:t>刘易斯</a:t>
            </a:r>
            <a:r>
              <a:rPr lang="en-US" altLang="zh-CN" sz="2800" b="1" dirty="0">
                <a:latin typeface="+mn-ea"/>
              </a:rPr>
              <a:t>·</a:t>
            </a:r>
            <a:r>
              <a:rPr lang="zh-CN" altLang="en-US" sz="2800" b="1" dirty="0">
                <a:latin typeface="+mn-ea"/>
              </a:rPr>
              <a:t>托马斯博士（</a:t>
            </a:r>
            <a:r>
              <a:rPr lang="en-US" altLang="zh-CN" sz="2800" b="1" dirty="0">
                <a:latin typeface="+mn-ea"/>
              </a:rPr>
              <a:t>Lewis Thomas</a:t>
            </a:r>
            <a:r>
              <a:rPr lang="zh-CN" altLang="en-US" sz="2800" b="1" dirty="0">
                <a:latin typeface="+mn-ea"/>
              </a:rPr>
              <a:t>）</a:t>
            </a:r>
            <a:r>
              <a:rPr lang="en-US" altLang="zh-CN" sz="2800" b="1" dirty="0">
                <a:latin typeface="+mn-ea"/>
              </a:rPr>
              <a:t>1913</a:t>
            </a:r>
            <a:r>
              <a:rPr lang="zh-CN" altLang="en-US" sz="2800" b="1" dirty="0">
                <a:latin typeface="+mn-ea"/>
              </a:rPr>
              <a:t>年生于美国纽约，就读于普林斯顿大学和哈佛医学院，历任明尼苏达大学儿科研究所教授、纽约大学</a:t>
            </a:r>
            <a:r>
              <a:rPr lang="en-US" altLang="zh-CN" sz="2800" b="1" dirty="0">
                <a:latin typeface="+mn-ea"/>
              </a:rPr>
              <a:t>——</a:t>
            </a:r>
            <a:r>
              <a:rPr lang="zh-CN" altLang="en-US" sz="2800" b="1" dirty="0">
                <a:latin typeface="+mn-ea"/>
              </a:rPr>
              <a:t>贝尔维尤医疗中心病理学系和内科学系主任、耶鲁医学院病理学系主任、纽约市斯隆</a:t>
            </a:r>
            <a:r>
              <a:rPr lang="en-US" altLang="zh-CN" sz="2800" b="1" dirty="0">
                <a:latin typeface="+mn-ea"/>
              </a:rPr>
              <a:t>—</a:t>
            </a:r>
            <a:r>
              <a:rPr lang="zh-CN" altLang="en-US" sz="2800" b="1" dirty="0">
                <a:latin typeface="+mn-ea"/>
              </a:rPr>
              <a:t>凯特林癌症纪念中心（研究院）院长，并荣任美国科学院院士。 </a:t>
            </a:r>
          </a:p>
        </p:txBody>
      </p:sp>
    </p:spTree>
    <p:extLst>
      <p:ext uri="{BB962C8B-B14F-4D97-AF65-F5344CB8AC3E}">
        <p14:creationId xmlns:p14="http://schemas.microsoft.com/office/powerpoint/2010/main" val="11872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64132" y="843558"/>
            <a:ext cx="8284332" cy="361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8382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tabLst>
                <a:tab pos="8382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tabLst>
                <a:tab pos="8382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tabLst>
                <a:tab pos="8382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tabLst>
                <a:tab pos="8382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ts val="4000"/>
              </a:lnSpc>
            </a:pPr>
            <a:r>
              <a:rPr lang="zh-CN" altLang="en-US" sz="2800" b="1" dirty="0">
                <a:latin typeface="+mn-ea"/>
                <a:ea typeface="+mn-ea"/>
              </a:rPr>
              <a:t>（</a:t>
            </a:r>
            <a:r>
              <a:rPr lang="en-US" altLang="zh-CN" sz="2800" b="1" dirty="0">
                <a:latin typeface="+mn-ea"/>
                <a:ea typeface="+mn-ea"/>
              </a:rPr>
              <a:t>3</a:t>
            </a:r>
            <a:r>
              <a:rPr lang="zh-CN" altLang="en-US" sz="2800" b="1" dirty="0">
                <a:latin typeface="+mn-ea"/>
                <a:ea typeface="+mn-ea"/>
              </a:rPr>
              <a:t>）我们总要一边探索，一边互相呼唤，交流信息，发表文章，给编辑写信，提交论文，一有发现就大叫起来。</a:t>
            </a:r>
          </a:p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这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几句话把在科学探索过程的后期人们之间的相互联系、相互依赖共同发展，以及成功之后的兴奋用形象直观的语言表述出来，作者通过绘声绘形的漫画式手法，产生一系列的幽默效果。</a:t>
            </a:r>
          </a:p>
        </p:txBody>
      </p:sp>
    </p:spTree>
    <p:extLst>
      <p:ext uri="{BB962C8B-B14F-4D97-AF65-F5344CB8AC3E}">
        <p14:creationId xmlns:p14="http://schemas.microsoft.com/office/powerpoint/2010/main" val="418333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105272" y="123478"/>
            <a:ext cx="6275040" cy="49691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 smtClean="0">
                <a:solidFill>
                  <a:srgbClr val="FF0000"/>
                </a:solidFill>
                <a:latin typeface="+mn-ea"/>
                <a:ea typeface="+mn-ea"/>
              </a:rPr>
              <a:t>怎样理解本文幽默风趣的语言风格？</a:t>
            </a:r>
            <a:endParaRPr lang="zh-CN" altLang="en-US" sz="2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108520" y="771550"/>
            <a:ext cx="9289032" cy="3960440"/>
          </a:xfrm>
          <a:prstGeom prst="rect">
            <a:avLst/>
          </a:prstGeom>
        </p:spPr>
        <p:txBody>
          <a:bodyPr/>
          <a:lstStyle/>
          <a:p>
            <a:pPr marL="288000" indent="0">
              <a:lnSpc>
                <a:spcPts val="27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400" b="1" dirty="0" smtClean="0">
                <a:latin typeface="+mn-ea"/>
              </a:rPr>
              <a:t>作者</a:t>
            </a:r>
            <a:r>
              <a:rPr lang="zh-CN" altLang="en-US" sz="2400" b="1" dirty="0">
                <a:latin typeface="+mn-ea"/>
              </a:rPr>
              <a:t>在论述中，往往把人类行为与其他生物的社会行为比照映衬来谈，即把人类的行为看做是“生物化”的，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把生物的行为看成是拟人化</a:t>
            </a:r>
            <a:r>
              <a:rPr lang="zh-CN" altLang="en-US" sz="2400" b="1" dirty="0">
                <a:latin typeface="+mn-ea"/>
              </a:rPr>
              <a:t>的，这就形成了一种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幽默风趣</a:t>
            </a:r>
            <a:r>
              <a:rPr lang="zh-CN" altLang="en-US" sz="2400" b="1" dirty="0">
                <a:latin typeface="+mn-ea"/>
              </a:rPr>
              <a:t>的语言风格，如说人类“碰碰触角”，说蚂蚁“使用童工”等等。我们可以从以下几个方面来理解作者的这种幽默的语言风格：首先，作者作为人类的一员，却能“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降格自贬</a:t>
            </a:r>
            <a:r>
              <a:rPr lang="zh-CN" altLang="en-US" sz="2400" b="1" dirty="0">
                <a:latin typeface="+mn-ea"/>
              </a:rPr>
              <a:t>”，以较低的姿态来谈论生物的社会行为，体现出一种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自嘲式的幽默</a:t>
            </a:r>
            <a:r>
              <a:rPr lang="zh-CN" altLang="en-US" sz="2400" b="1" dirty="0">
                <a:latin typeface="+mn-ea"/>
              </a:rPr>
              <a:t>；其次，作者作为一个生物学家，敢于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向传统观念挑战</a:t>
            </a:r>
            <a:r>
              <a:rPr lang="zh-CN" altLang="en-US" sz="2400" b="1" dirty="0">
                <a:latin typeface="+mn-ea"/>
              </a:rPr>
              <a:t>，敢于闯别人不敢涉足的禁区，表现出一种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智慧上优越的幽默</a:t>
            </a:r>
            <a:r>
              <a:rPr lang="zh-CN" altLang="en-US" sz="2400" b="1" dirty="0">
                <a:latin typeface="+mn-ea"/>
              </a:rPr>
              <a:t>；再次，作者作为通俗栏目的科普作家，要向大众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普及科学知识</a:t>
            </a:r>
            <a:r>
              <a:rPr lang="zh-CN" altLang="en-US" sz="2400" b="1" dirty="0">
                <a:latin typeface="+mn-ea"/>
              </a:rPr>
              <a:t>，激发大众对科学的关注和热爱，也要用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幽默的语言化雅为俗</a:t>
            </a:r>
            <a:r>
              <a:rPr lang="zh-CN" altLang="en-US" sz="2400" b="1" dirty="0">
                <a:latin typeface="+mn-ea"/>
              </a:rPr>
              <a:t>，拉近同读者的距离，吸引他们的阅读兴趣</a:t>
            </a:r>
            <a:r>
              <a:rPr lang="zh-CN" altLang="en-US" sz="2400" b="1" dirty="0" smtClean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16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TDDOWNLOAD\My Documents\Downloads\QQ2012JayXon\Users\907868260\FileRecv\91淘课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2764" y="4574229"/>
            <a:ext cx="985276" cy="494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82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84433" y="771550"/>
            <a:ext cx="8852063" cy="4020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400" b="1" dirty="0">
                <a:latin typeface="+mn-ea"/>
              </a:rPr>
              <a:t>    </a:t>
            </a:r>
            <a:r>
              <a:rPr lang="en-US" altLang="zh-CN" sz="2400" b="1" dirty="0" smtClean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细胞生命的礼赞</a:t>
            </a:r>
            <a:r>
              <a:rPr lang="en-US" altLang="zh-CN" sz="2400" b="1" dirty="0">
                <a:latin typeface="+mn-ea"/>
              </a:rPr>
              <a:t>》</a:t>
            </a:r>
            <a:r>
              <a:rPr lang="zh-CN" altLang="en-US" sz="2400" b="1" dirty="0">
                <a:latin typeface="+mn-ea"/>
              </a:rPr>
              <a:t>是一个医学家、生物学家关于生命、人生、社会乃至宇宙的思考。思想博大而深邃，信息庞杂而新奇，批评文明，嘲弄愚见，开阔眼界、激发思索。而其文笔又少见的优美、清新、幽默、含蓄，无愧当今科学散文中的大家手笔。无怪乎自</a:t>
            </a:r>
            <a:r>
              <a:rPr lang="en-US" altLang="zh-CN" sz="2400" b="1" dirty="0">
                <a:latin typeface="+mn-ea"/>
              </a:rPr>
              <a:t>1974</a:t>
            </a:r>
            <a:r>
              <a:rPr lang="zh-CN" altLang="en-US" sz="2400" b="1" dirty="0">
                <a:latin typeface="+mn-ea"/>
              </a:rPr>
              <a:t>年出版后，立即引起美国读书界和评论界的巨大反响和热烈欢呼，获得当年美国国家图书奖，此后由好几家出版社印了二十多版，至今畅行不衰！年过花甲的刘易斯</a:t>
            </a:r>
            <a:r>
              <a:rPr lang="en-US" altLang="zh-CN" sz="2400" b="1" dirty="0">
                <a:latin typeface="+mn-ea"/>
              </a:rPr>
              <a:t>·</a:t>
            </a:r>
            <a:r>
              <a:rPr lang="zh-CN" altLang="en-US" sz="2400" b="1" dirty="0">
                <a:latin typeface="+mn-ea"/>
              </a:rPr>
              <a:t>托马斯的名字因这一本小书而家喻户晓，有口皆碑，以至于在他接连抛出后两本书时，书商都不用再作广告，只喊声“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细胞生命的礼赞</a:t>
            </a:r>
            <a:r>
              <a:rPr lang="en-US" altLang="zh-CN" sz="2400" b="1" dirty="0">
                <a:latin typeface="+mn-ea"/>
              </a:rPr>
              <a:t>》</a:t>
            </a:r>
            <a:r>
              <a:rPr lang="zh-CN" altLang="en-US" sz="2400" b="1" dirty="0">
                <a:latin typeface="+mn-ea"/>
              </a:rPr>
              <a:t>一书作者刘易斯</a:t>
            </a:r>
            <a:r>
              <a:rPr lang="en-US" altLang="zh-CN" sz="2400" b="1" dirty="0">
                <a:latin typeface="+mn-ea"/>
              </a:rPr>
              <a:t>·</a:t>
            </a:r>
            <a:r>
              <a:rPr lang="zh-CN" altLang="en-US" sz="2400" b="1" dirty="0">
                <a:latin typeface="+mn-ea"/>
              </a:rPr>
              <a:t>托马斯的新著”就够了。 </a:t>
            </a:r>
          </a:p>
        </p:txBody>
      </p:sp>
    </p:spTree>
    <p:extLst>
      <p:ext uri="{BB962C8B-B14F-4D97-AF65-F5344CB8AC3E}">
        <p14:creationId xmlns:p14="http://schemas.microsoft.com/office/powerpoint/2010/main" val="129321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23528" y="699542"/>
            <a:ext cx="8229600" cy="1422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rgbClr val="FF9900"/>
                </a:solidFill>
                <a:latin typeface="+mn-ea"/>
              </a:rPr>
              <a:t>     </a:t>
            </a:r>
            <a:r>
              <a:rPr lang="en-US" altLang="zh-CN" sz="2800" b="1" dirty="0" smtClean="0">
                <a:solidFill>
                  <a:srgbClr val="FF9900"/>
                </a:solidFill>
                <a:latin typeface="+mn-ea"/>
              </a:rPr>
              <a:t> </a:t>
            </a:r>
            <a:r>
              <a:rPr lang="zh-CN" altLang="en-US" sz="2800" b="1" dirty="0" smtClean="0">
                <a:latin typeface="+mn-ea"/>
              </a:rPr>
              <a:t>作为</a:t>
            </a:r>
            <a:r>
              <a:rPr lang="zh-CN" altLang="en-US" sz="2800" b="1" dirty="0" smtClean="0">
                <a:latin typeface="+mn-ea"/>
              </a:rPr>
              <a:t>有着生命的生物种类，似乎与人类一样有自已的社会组织，不论是从个体还是从群体的角度看，生物的行为或者社会性真是太像人了。</a:t>
            </a:r>
            <a:endParaRPr lang="zh-CN" altLang="en-US" sz="2800" b="1" dirty="0">
              <a:latin typeface="+mn-ea"/>
            </a:endParaRPr>
          </a:p>
        </p:txBody>
      </p:sp>
      <p:pic>
        <p:nvPicPr>
          <p:cNvPr id="3" name="Picture 5" descr="200315004f_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" t="8036" r="4533" b="2082"/>
          <a:stretch/>
        </p:blipFill>
        <p:spPr bwMode="auto">
          <a:xfrm>
            <a:off x="5004048" y="2139701"/>
            <a:ext cx="2952328" cy="246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kpzj-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29" y="2067694"/>
            <a:ext cx="3971503" cy="260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83568" y="107107"/>
            <a:ext cx="1800200" cy="5115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dirty="0" smtClean="0">
                <a:solidFill>
                  <a:srgbClr val="FF0000"/>
                </a:solidFill>
                <a:ea typeface="黑体" pitchFamily="2" charset="-122"/>
              </a:rPr>
              <a:t>新课导入</a:t>
            </a:r>
            <a:endParaRPr lang="zh-CN" altLang="en-US" sz="2800" dirty="0">
              <a:solidFill>
                <a:srgbClr val="FF0000"/>
              </a:solidFill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45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3568" y="107107"/>
            <a:ext cx="1800200" cy="5115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dirty="0" smtClean="0">
                <a:solidFill>
                  <a:srgbClr val="FF0000"/>
                </a:solidFill>
                <a:ea typeface="黑体" pitchFamily="2" charset="-122"/>
              </a:rPr>
              <a:t>重要字词</a:t>
            </a:r>
            <a:endParaRPr lang="zh-CN" altLang="en-US" sz="2800" dirty="0">
              <a:solidFill>
                <a:srgbClr val="FF0000"/>
              </a:solidFill>
              <a:ea typeface="黑体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30920" y="771550"/>
            <a:ext cx="151288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127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+mn-ea"/>
                <a:ea typeface="+mn-ea"/>
              </a:rPr>
              <a:t>鳟鱼   </a:t>
            </a:r>
            <a:endParaRPr lang="zh-CN" altLang="en-US" sz="2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木屑 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迄今 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蜂窠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毗邻   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阈值 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94892" y="761672"/>
            <a:ext cx="129698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127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(</a:t>
            </a:r>
            <a:r>
              <a:rPr lang="en-US" altLang="zh-CN" sz="2800" b="1" dirty="0" err="1">
                <a:latin typeface="+mn-ea"/>
                <a:ea typeface="+mn-ea"/>
              </a:rPr>
              <a:t>zūn</a:t>
            </a:r>
            <a:r>
              <a:rPr lang="en-US" altLang="zh-CN" sz="2800" b="1" dirty="0">
                <a:latin typeface="+mn-ea"/>
                <a:ea typeface="+mn-ea"/>
              </a:rPr>
              <a:t>) </a:t>
            </a:r>
            <a:r>
              <a:rPr lang="en-US" altLang="zh-CN" sz="2800" b="1" dirty="0" smtClean="0">
                <a:latin typeface="+mn-ea"/>
                <a:ea typeface="+mn-ea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latin typeface="+mn-ea"/>
                <a:ea typeface="+mn-ea"/>
              </a:rPr>
              <a:t>(</a:t>
            </a:r>
            <a:r>
              <a:rPr lang="en-US" altLang="zh-CN" sz="2800" b="1" dirty="0" err="1">
                <a:latin typeface="+mn-ea"/>
                <a:ea typeface="+mn-ea"/>
              </a:rPr>
              <a:t>xiè</a:t>
            </a:r>
            <a:r>
              <a:rPr lang="en-US" altLang="zh-CN" sz="2800" b="1" dirty="0">
                <a:latin typeface="+mn-ea"/>
                <a:ea typeface="+mn-ea"/>
              </a:rPr>
              <a:t>) (</a:t>
            </a:r>
            <a:r>
              <a:rPr lang="en-US" altLang="zh-CN" sz="2800" b="1" dirty="0" err="1">
                <a:latin typeface="+mn-ea"/>
                <a:ea typeface="+mn-ea"/>
              </a:rPr>
              <a:t>qì</a:t>
            </a:r>
            <a:r>
              <a:rPr lang="en-US" altLang="zh-CN" sz="2800" b="1" dirty="0">
                <a:latin typeface="+mn-ea"/>
                <a:ea typeface="+mn-ea"/>
              </a:rPr>
              <a:t>)    </a:t>
            </a:r>
            <a:r>
              <a:rPr lang="en-US" altLang="zh-CN" sz="2800" b="1" dirty="0" smtClean="0">
                <a:latin typeface="+mn-ea"/>
                <a:ea typeface="+mn-ea"/>
              </a:rPr>
              <a:t>(</a:t>
            </a:r>
            <a:r>
              <a:rPr lang="en-US" altLang="zh-CN" sz="2800" b="1" dirty="0" err="1">
                <a:latin typeface="+mn-ea"/>
                <a:ea typeface="+mn-ea"/>
              </a:rPr>
              <a:t>kē</a:t>
            </a:r>
            <a:r>
              <a:rPr lang="en-US" altLang="zh-CN" sz="2800" b="1" dirty="0">
                <a:latin typeface="+mn-ea"/>
                <a:ea typeface="+mn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+mn-ea"/>
                <a:ea typeface="+mn-ea"/>
              </a:rPr>
              <a:t>(</a:t>
            </a:r>
            <a:r>
              <a:rPr lang="en-US" altLang="zh-CN" sz="2800" b="1" dirty="0" err="1">
                <a:latin typeface="+mn-ea"/>
                <a:ea typeface="+mn-ea"/>
              </a:rPr>
              <a:t>pí</a:t>
            </a:r>
            <a:r>
              <a:rPr lang="en-US" altLang="zh-CN" sz="2800" b="1" dirty="0">
                <a:latin typeface="+mn-ea"/>
                <a:ea typeface="+mn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+mn-ea"/>
                <a:ea typeface="+mn-ea"/>
              </a:rPr>
              <a:t>(</a:t>
            </a:r>
            <a:r>
              <a:rPr lang="en-US" altLang="zh-CN" sz="2800" b="1" dirty="0" err="1">
                <a:latin typeface="+mn-ea"/>
                <a:ea typeface="+mn-ea"/>
              </a:rPr>
              <a:t>yù</a:t>
            </a:r>
            <a:r>
              <a:rPr lang="en-US" altLang="zh-CN" sz="2800" b="1" dirty="0">
                <a:latin typeface="+mn-ea"/>
                <a:ea typeface="+mn-ea"/>
              </a:rPr>
              <a:t>) </a:t>
            </a:r>
            <a:r>
              <a:rPr lang="en-US" altLang="zh-CN" sz="2800" b="1" dirty="0" smtClean="0">
                <a:latin typeface="+mn-ea"/>
                <a:ea typeface="+mn-ea"/>
              </a:rPr>
              <a:t>    </a:t>
            </a:r>
            <a:endParaRPr lang="en-US" altLang="zh-CN" sz="2800" b="1" dirty="0">
              <a:latin typeface="+mn-ea"/>
              <a:ea typeface="+mn-ea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85245" y="843558"/>
            <a:ext cx="1666875" cy="3609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dirty="0">
                <a:latin typeface="+mn-ea"/>
                <a:ea typeface="+mn-ea"/>
              </a:rPr>
              <a:t>拱券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dirty="0">
                <a:latin typeface="+mn-ea"/>
                <a:ea typeface="+mn-ea"/>
              </a:rPr>
              <a:t>苜蓿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dirty="0">
                <a:latin typeface="+mn-ea"/>
                <a:ea typeface="+mn-ea"/>
              </a:rPr>
              <a:t>海滨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dirty="0">
                <a:latin typeface="+mn-ea"/>
                <a:ea typeface="+mn-ea"/>
              </a:rPr>
              <a:t>蚁冢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dirty="0">
                <a:latin typeface="+mn-ea"/>
                <a:ea typeface="+mn-ea"/>
              </a:rPr>
              <a:t>筹划</a:t>
            </a:r>
          </a:p>
          <a:p>
            <a:pPr>
              <a:lnSpc>
                <a:spcPct val="90000"/>
              </a:lnSpc>
            </a:pP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932040" y="843558"/>
            <a:ext cx="1728788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4800"/>
              </a:lnSpc>
              <a:spcBef>
                <a:spcPts val="1200"/>
              </a:spcBef>
            </a:pPr>
            <a:r>
              <a:rPr lang="en-US" altLang="zh-CN" sz="2800" b="1" dirty="0">
                <a:latin typeface="+mn-ea"/>
              </a:rPr>
              <a:t>(</a:t>
            </a:r>
            <a:r>
              <a:rPr lang="en-US" altLang="zh-CN" sz="2800" b="1" dirty="0" err="1">
                <a:latin typeface="+mn-ea"/>
              </a:rPr>
              <a:t>xuàn</a:t>
            </a:r>
            <a:r>
              <a:rPr lang="en-US" altLang="zh-CN" sz="2800" b="1" dirty="0">
                <a:latin typeface="+mn-ea"/>
              </a:rPr>
              <a:t>) (</a:t>
            </a:r>
            <a:r>
              <a:rPr lang="en-US" altLang="zh-CN" sz="2800" b="1" dirty="0" err="1">
                <a:latin typeface="+mn-ea"/>
              </a:rPr>
              <a:t>mù</a:t>
            </a:r>
            <a:r>
              <a:rPr lang="en-US" altLang="zh-CN" sz="2800" b="1" dirty="0">
                <a:latin typeface="+mn-ea"/>
              </a:rPr>
              <a:t> </a:t>
            </a:r>
            <a:r>
              <a:rPr lang="en-US" altLang="zh-CN" sz="2800" b="1" dirty="0" err="1">
                <a:latin typeface="+mn-ea"/>
              </a:rPr>
              <a:t>xū</a:t>
            </a:r>
            <a:r>
              <a:rPr lang="en-US" altLang="zh-CN" sz="2800" b="1" dirty="0">
                <a:latin typeface="+mn-ea"/>
              </a:rPr>
              <a:t>) </a:t>
            </a:r>
          </a:p>
          <a:p>
            <a:pPr>
              <a:lnSpc>
                <a:spcPts val="4800"/>
              </a:lnSpc>
              <a:spcBef>
                <a:spcPts val="1200"/>
              </a:spcBef>
            </a:pPr>
            <a:r>
              <a:rPr lang="en-US" altLang="zh-CN" sz="2800" b="1" dirty="0" smtClean="0">
                <a:latin typeface="+mn-ea"/>
              </a:rPr>
              <a:t>(</a:t>
            </a:r>
            <a:r>
              <a:rPr lang="en-US" altLang="zh-CN" sz="2800" b="1" dirty="0" err="1">
                <a:latin typeface="+mn-ea"/>
              </a:rPr>
              <a:t>bīn</a:t>
            </a:r>
            <a:r>
              <a:rPr lang="en-US" altLang="zh-CN" sz="2800" b="1" dirty="0">
                <a:latin typeface="+mn-ea"/>
              </a:rPr>
              <a:t>)</a:t>
            </a:r>
          </a:p>
          <a:p>
            <a:pPr>
              <a:lnSpc>
                <a:spcPts val="4800"/>
              </a:lnSpc>
              <a:spcBef>
                <a:spcPts val="1200"/>
              </a:spcBef>
            </a:pPr>
            <a:r>
              <a:rPr lang="en-US" altLang="zh-CN" sz="2800" b="1" dirty="0">
                <a:latin typeface="+mn-ea"/>
              </a:rPr>
              <a:t>(</a:t>
            </a:r>
            <a:r>
              <a:rPr lang="en-US" altLang="zh-CN" sz="2800" b="1" dirty="0" err="1">
                <a:latin typeface="+mn-ea"/>
              </a:rPr>
              <a:t>zhǒng</a:t>
            </a:r>
            <a:r>
              <a:rPr lang="en-US" altLang="zh-CN" sz="2800" b="1" dirty="0">
                <a:latin typeface="+mn-ea"/>
              </a:rPr>
              <a:t>)</a:t>
            </a:r>
          </a:p>
          <a:p>
            <a:pPr>
              <a:lnSpc>
                <a:spcPts val="4800"/>
              </a:lnSpc>
              <a:spcBef>
                <a:spcPts val="1200"/>
              </a:spcBef>
            </a:pPr>
            <a:r>
              <a:rPr lang="en-US" altLang="zh-CN" sz="2800" b="1" dirty="0">
                <a:latin typeface="+mn-ea"/>
              </a:rPr>
              <a:t>(</a:t>
            </a:r>
            <a:r>
              <a:rPr lang="en-US" altLang="zh-CN" sz="2800" b="1" dirty="0" err="1">
                <a:latin typeface="+mn-ea"/>
              </a:rPr>
              <a:t>chóu</a:t>
            </a:r>
            <a:r>
              <a:rPr lang="en-US" altLang="zh-CN" sz="2800" b="1" dirty="0">
                <a:latin typeface="+mn-ea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013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3568" y="107107"/>
            <a:ext cx="1800200" cy="5115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/>
            <a:r>
              <a:rPr lang="zh-CN" altLang="en-US" sz="2800" dirty="0" smtClean="0">
                <a:solidFill>
                  <a:srgbClr val="FF0000"/>
                </a:solidFill>
                <a:ea typeface="黑体" pitchFamily="2" charset="-122"/>
              </a:rPr>
              <a:t>结构分析</a:t>
            </a:r>
            <a:endParaRPr lang="zh-CN" altLang="en-US" sz="2800" dirty="0">
              <a:solidFill>
                <a:srgbClr val="FF0000"/>
              </a:solidFill>
              <a:ea typeface="黑体" pitchFamily="2" charset="-122"/>
            </a:endParaRPr>
          </a:p>
        </p:txBody>
      </p:sp>
      <p:graphicFrame>
        <p:nvGraphicFramePr>
          <p:cNvPr id="3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632401"/>
              </p:ext>
            </p:extLst>
          </p:nvPr>
        </p:nvGraphicFramePr>
        <p:xfrm>
          <a:off x="179512" y="771551"/>
          <a:ext cx="8856984" cy="3840057"/>
        </p:xfrm>
        <a:graphic>
          <a:graphicData uri="http://schemas.openxmlformats.org/drawingml/2006/table">
            <a:tbl>
              <a:tblPr/>
              <a:tblGrid>
                <a:gridCol w="1577315"/>
                <a:gridCol w="4327882"/>
                <a:gridCol w="2951787"/>
              </a:tblGrid>
              <a:tr h="378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文章结构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文章内容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表达思想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487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提出课题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以人类聚会为例，说明像群居昆虫聚会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人类社会的行为与生物的社会行为有极大的共性，可以互为比较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4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传统的思想认为昆虫几乎还是非生物的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8971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对比表述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昆虫（如蚂蚁等）像人的行为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很多动物表现出集体的智慧，显示非凡的力量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4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生物的两种生活：个体和集体的智慧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484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得出结论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多个单独的动物可以合并为一个生物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人类更需要团结和联合，克服困难，推动社会进步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4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再次强调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indent="-112713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indent="-2428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indent="-3476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indent="-487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indent="-4873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个体的智慧和群体的智慧的关系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64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1883" y="806748"/>
            <a:ext cx="89646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+mn-ea"/>
              </a:rPr>
              <a:t>浏览课文</a:t>
            </a:r>
            <a:r>
              <a:rPr lang="en-US" altLang="zh-CN" sz="2400" b="1" dirty="0" smtClean="0">
                <a:solidFill>
                  <a:srgbClr val="FF3300"/>
                </a:solidFill>
                <a:latin typeface="+mn-ea"/>
              </a:rPr>
              <a:t>1-3</a:t>
            </a:r>
            <a:r>
              <a:rPr lang="zh-CN" altLang="en-US" sz="2400" b="1" dirty="0">
                <a:solidFill>
                  <a:srgbClr val="FF3300"/>
                </a:solidFill>
                <a:latin typeface="+mn-ea"/>
              </a:rPr>
              <a:t>自然段：赏析下面两段文字，并找出两段文字的联系。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2454" y="1268413"/>
            <a:ext cx="90360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hlink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chemeClr val="hlink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chemeClr val="hlink"/>
                </a:solidFill>
                <a:latin typeface="+mn-ea"/>
              </a:rPr>
              <a:t>）从适当的高度往下看，大西洋城边青天白日下的海滨木板路上，为举行年会从四面八方聚集而来的医学家们，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就象是</a:t>
            </a:r>
            <a:r>
              <a:rPr lang="zh-CN" altLang="en-US" sz="2400" b="1" dirty="0">
                <a:solidFill>
                  <a:schemeClr val="hlink"/>
                </a:solidFill>
                <a:latin typeface="+mn-ea"/>
              </a:rPr>
              <a:t>群居性昆虫的大聚会。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4999" y="4371950"/>
            <a:ext cx="37449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+mn-ea"/>
              </a:rPr>
              <a:t>（</a:t>
            </a:r>
            <a:r>
              <a:rPr lang="en-US" altLang="zh-CN" sz="2400" b="1" dirty="0">
                <a:latin typeface="+mn-ea"/>
              </a:rPr>
              <a:t>1</a:t>
            </a:r>
            <a:r>
              <a:rPr lang="zh-CN" altLang="en-US" sz="2400" b="1" dirty="0">
                <a:latin typeface="+mn-ea"/>
              </a:rPr>
              <a:t>）把人比成昆虫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43321" y="2468742"/>
            <a:ext cx="88931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hlink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chemeClr val="hlink"/>
                </a:solidFill>
                <a:latin typeface="+mn-ea"/>
              </a:rPr>
              <a:t>2</a:t>
            </a:r>
            <a:r>
              <a:rPr lang="zh-CN" altLang="en-US" sz="2400" b="1" dirty="0">
                <a:solidFill>
                  <a:schemeClr val="hlink"/>
                </a:solidFill>
                <a:latin typeface="+mn-ea"/>
              </a:rPr>
              <a:t>）它们培植真菌，喂养蚜虫作家畜，把军队投入战争，动用化学喷剂来惊扰和迷惑敌人，捕捉奴隶。织巢蚁属使用童工，抱着幼体象梭子一样往返窜动，纺出线来把树叶缝合在一起，供它们的真菌园使用。它们不停地交换信息。它们什么都干，就差看电视了。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737563" y="4371950"/>
            <a:ext cx="32908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+mn-ea"/>
              </a:rPr>
              <a:t>（</a:t>
            </a:r>
            <a:r>
              <a:rPr lang="en-US" altLang="zh-CN" sz="2400" b="1" dirty="0">
                <a:latin typeface="+mn-ea"/>
              </a:rPr>
              <a:t>2</a:t>
            </a:r>
            <a:r>
              <a:rPr lang="zh-CN" altLang="en-US" sz="2400" b="1" dirty="0">
                <a:latin typeface="+mn-ea"/>
              </a:rPr>
              <a:t>）把昆虫拟人化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563888" y="4342333"/>
            <a:ext cx="1584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相似</a:t>
            </a:r>
          </a:p>
        </p:txBody>
      </p:sp>
    </p:spTree>
    <p:extLst>
      <p:ext uri="{BB962C8B-B14F-4D97-AF65-F5344CB8AC3E}">
        <p14:creationId xmlns:p14="http://schemas.microsoft.com/office/powerpoint/2010/main" val="17796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95536" y="857653"/>
            <a:ext cx="8587680" cy="344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800" b="1" dirty="0" smtClean="0">
                <a:latin typeface="+mn-ea"/>
              </a:rPr>
              <a:t>文章</a:t>
            </a:r>
            <a:r>
              <a:rPr lang="zh-CN" altLang="en-US" sz="2800" b="1" dirty="0">
                <a:latin typeface="+mn-ea"/>
              </a:rPr>
              <a:t>开头就令人耳目一新，仿佛以天外来客的眼光来看待人类的行为，说那些为了开会“从四面八方聚集而来的医学家们，就像是群居性昆虫的大聚会”，他们“急匆匆来回乱窜”，“碰碰触角，交换一点点信息”，看起来和蚂蚁没有什么两样。这不无讽刺与幽默的叙述，看似闲笔，却给全篇定下了一个基调。作者身为人类的一分子，卑以自处，他想说明什么呢？ </a:t>
            </a:r>
          </a:p>
        </p:txBody>
      </p:sp>
    </p:spTree>
    <p:extLst>
      <p:ext uri="{BB962C8B-B14F-4D97-AF65-F5344CB8AC3E}">
        <p14:creationId xmlns:p14="http://schemas.microsoft.com/office/powerpoint/2010/main" val="113840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496" y="720442"/>
            <a:ext cx="9144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2200" b="1" dirty="0" smtClean="0">
                <a:latin typeface="+mn-ea"/>
              </a:rPr>
              <a:t>作者</a:t>
            </a:r>
            <a:r>
              <a:rPr lang="zh-CN" altLang="en-US" sz="2200" b="1" dirty="0">
                <a:latin typeface="+mn-ea"/>
              </a:rPr>
              <a:t>提出了一个不争的事实：说人类像蚂蚁可以，反过来说蚂蚁像人类，就会遭到非议，因为这是对人类至高无上的地位的挑战。所以描述昆虫行为的人，惟恐被指斥为“违反科学”，都不遗余力地从“有异于人的”方面来理解生物的社会行为，说它们“完全是非人性、非世俗、几乎还是非生物的”。而作者却不从众从俗，敢于向传统观念发起冲击，指出“蚂蚁的确太像人了，这真够让人为难”。然后以幽默的语言，列举了一系列蚂蚁的社会行为，从“培植真菌，喂养蚜虫”，到“迷惑敌人，捕捉奴隶”，到“使用童工”“交换信息”，简直和人类的行为毫无二致。“它们什么都干，就差看电视了”。在这里，作者有意用描述人类行为的语言来描绘蚂蚁，和文章开头的一段用描述昆虫的语言来描绘人类恰成对比，表达了一个鲜明的观点，那就是：</a:t>
            </a:r>
            <a:r>
              <a:rPr lang="zh-CN" altLang="en-US" sz="2200" b="1" dirty="0">
                <a:solidFill>
                  <a:srgbClr val="FF0000"/>
                </a:solidFill>
                <a:latin typeface="+mn-ea"/>
              </a:rPr>
              <a:t>人类的社会行为与生物的社会行为有极大的共性，并非水火不相容，而是可以互为比照的。 </a:t>
            </a:r>
            <a:endParaRPr lang="zh-CN" altLang="en-US" sz="2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160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2213</Words>
  <Application>Microsoft Office PowerPoint</Application>
  <PresentationFormat>全屏显示(16:9)</PresentationFormat>
  <Paragraphs>101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admin</cp:lastModifiedBy>
  <cp:revision>66</cp:revision>
  <dcterms:created xsi:type="dcterms:W3CDTF">2014-07-03T05:31:53Z</dcterms:created>
  <dcterms:modified xsi:type="dcterms:W3CDTF">2014-12-18T07:01:07Z</dcterms:modified>
</cp:coreProperties>
</file>